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34" r:id="rId2"/>
    <p:sldId id="537" r:id="rId3"/>
    <p:sldId id="561" r:id="rId4"/>
    <p:sldId id="571" r:id="rId5"/>
    <p:sldId id="581" r:id="rId6"/>
    <p:sldId id="572" r:id="rId7"/>
    <p:sldId id="582" r:id="rId8"/>
    <p:sldId id="573" r:id="rId9"/>
    <p:sldId id="574" r:id="rId10"/>
    <p:sldId id="575" r:id="rId11"/>
    <p:sldId id="583" r:id="rId12"/>
    <p:sldId id="576" r:id="rId13"/>
    <p:sldId id="577" r:id="rId14"/>
    <p:sldId id="578" r:id="rId15"/>
    <p:sldId id="579" r:id="rId16"/>
    <p:sldId id="580" r:id="rId17"/>
    <p:sldId id="543" r:id="rId18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0F7"/>
    <a:srgbClr val="C6D4DD"/>
    <a:srgbClr val="FFFFFF"/>
    <a:srgbClr val="FF6846"/>
    <a:srgbClr val="13F0B6"/>
    <a:srgbClr val="39FF4F"/>
    <a:srgbClr val="003366"/>
    <a:srgbClr val="FF204A"/>
    <a:srgbClr val="17FFEA"/>
    <a:srgbClr val="FF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Orta Stil 2 - Vurgu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4"/>
    <p:restoredTop sz="92669"/>
  </p:normalViewPr>
  <p:slideViewPr>
    <p:cSldViewPr>
      <p:cViewPr>
        <p:scale>
          <a:sx n="110" d="100"/>
          <a:sy n="110" d="100"/>
        </p:scale>
        <p:origin x="1080" y="-800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 smtClean="0"/>
              <a:t>Click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title</a:t>
            </a:r>
            <a:r>
              <a:rPr lang="tr-TR" dirty="0" smtClean="0"/>
              <a:t> </a:t>
            </a:r>
            <a:r>
              <a:rPr lang="tr-TR" dirty="0" err="1" smtClean="0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 smtClean="0"/>
              <a:t>Click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edit</a:t>
            </a:r>
            <a:r>
              <a:rPr lang="tr-TR" dirty="0" smtClean="0"/>
              <a:t> Master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styles</a:t>
            </a:r>
            <a:endParaRPr lang="tr-TR" dirty="0" smtClean="0"/>
          </a:p>
          <a:p>
            <a:pPr lvl="1"/>
            <a:r>
              <a:rPr lang="tr-TR" dirty="0" smtClean="0"/>
              <a:t>Second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2"/>
            <a:r>
              <a:rPr lang="tr-TR" dirty="0" smtClean="0"/>
              <a:t>Third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3"/>
            <a:r>
              <a:rPr lang="tr-TR" dirty="0" err="1" smtClean="0"/>
              <a:t>Fourth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tr-TR" dirty="0" smtClean="0"/>
          </a:p>
          <a:p>
            <a:pPr lvl="4"/>
            <a:r>
              <a:rPr lang="tr-TR" dirty="0" err="1" smtClean="0"/>
              <a:t>Fifth</a:t>
            </a:r>
            <a:r>
              <a:rPr lang="tr-TR" dirty="0" smtClean="0"/>
              <a:t> </a:t>
            </a:r>
            <a:r>
              <a:rPr lang="tr-TR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 smtClean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 smtClean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 smtClean="0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 smtClean="0">
                <a:solidFill>
                  <a:srgbClr val="590000"/>
                </a:solidFill>
              </a:rPr>
              <a:t>, 2016</a:t>
            </a:r>
            <a:endParaRPr lang="en-US" altLang="tr-TR" sz="1000" i="1" dirty="0">
              <a:solidFill>
                <a:srgbClr val="590000"/>
              </a:solidFill>
            </a:endParaRP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Yrd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Doç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 smtClean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 smtClean="0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 smtClean="0">
                <a:solidFill>
                  <a:srgbClr val="590000"/>
                </a:solidFill>
              </a:rPr>
              <a:t> </a:t>
            </a:r>
            <a:r>
              <a:rPr lang="en-US" altLang="tr-TR" sz="1000" b="1" i="1" dirty="0">
                <a:solidFill>
                  <a:srgbClr val="590000"/>
                </a:solidFill>
              </a:rPr>
              <a:t>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simsinan/mekanbul-3" TargetMode="External"/><Relationship Id="rId3" Type="http://schemas.openxmlformats.org/officeDocument/2006/relationships/hyperlink" Target="http://html2jade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cxnSp>
        <p:nvCxnSpPr>
          <p:cNvPr id="3" name="Düz Bağlayıcı 2"/>
          <p:cNvCxnSpPr/>
          <p:nvPr/>
        </p:nvCxnSpPr>
        <p:spPr bwMode="auto">
          <a:xfrm>
            <a:off x="304800" y="5715000"/>
            <a:ext cx="8534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 smtClean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 smtClean="0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sz="2200" dirty="0" smtClean="0"/>
              <a:t>Eğer yıldızlı yorum sistemini başka yerlerde de sıkça kullanacaksak, ya da yıldız yerine başka işaretler kullanacaksak bunu üreten kodu bir bileşen olarak kaydedebiliriz.</a:t>
            </a:r>
          </a:p>
          <a:p>
            <a:r>
              <a:rPr lang="tr-TR" sz="2200" dirty="0" err="1" smtClean="0"/>
              <a:t>Pug</a:t>
            </a:r>
            <a:r>
              <a:rPr lang="tr-TR" sz="2200" dirty="0" smtClean="0"/>
              <a:t> bu işi yapmak için “</a:t>
            </a:r>
            <a:r>
              <a:rPr lang="tr-TR" sz="2200" dirty="0" err="1" smtClean="0"/>
              <a:t>mixin</a:t>
            </a:r>
            <a:r>
              <a:rPr lang="tr-TR" sz="2200" dirty="0" smtClean="0"/>
              <a:t>” ve “</a:t>
            </a:r>
            <a:r>
              <a:rPr lang="tr-TR" sz="2200" dirty="0" err="1" smtClean="0"/>
              <a:t>include</a:t>
            </a:r>
            <a:r>
              <a:rPr lang="tr-TR" sz="2200" dirty="0" smtClean="0"/>
              <a:t>” fonksiyonlarına sahiptir.</a:t>
            </a:r>
          </a:p>
          <a:p>
            <a:r>
              <a:rPr lang="tr-TR" sz="2200" dirty="0" smtClean="0"/>
              <a:t>Aşağıda </a:t>
            </a:r>
            <a:r>
              <a:rPr lang="tr-TR" sz="2200" dirty="0" err="1" smtClean="0"/>
              <a:t>mixin</a:t>
            </a:r>
            <a:r>
              <a:rPr lang="tr-TR" sz="2200" dirty="0" smtClean="0"/>
              <a:t> kullanılarak bir fonksiyon oluşturulmuştur. “mekanlar-</a:t>
            </a:r>
            <a:r>
              <a:rPr lang="tr-TR" sz="2200" dirty="0" err="1" smtClean="0"/>
              <a:t>liste.pug</a:t>
            </a:r>
            <a:r>
              <a:rPr lang="tr-TR" sz="2200" dirty="0" smtClean="0"/>
              <a:t>” dosyasının en üst satırına “</a:t>
            </a:r>
            <a:r>
              <a:rPr lang="tr-TR" sz="2200" dirty="0" err="1" smtClean="0"/>
              <a:t>extends</a:t>
            </a:r>
            <a:r>
              <a:rPr lang="tr-TR" sz="2200" dirty="0" smtClean="0"/>
              <a:t> </a:t>
            </a:r>
            <a:r>
              <a:rPr lang="tr-TR" sz="2200" dirty="0" err="1" smtClean="0"/>
              <a:t>layout</a:t>
            </a:r>
            <a:r>
              <a:rPr lang="tr-TR" sz="2200" dirty="0" smtClean="0"/>
              <a:t>” ve “</a:t>
            </a:r>
            <a:r>
              <a:rPr lang="tr-TR" sz="2200" dirty="0" err="1" smtClean="0"/>
              <a:t>block</a:t>
            </a:r>
            <a:r>
              <a:rPr lang="tr-TR" sz="2200" dirty="0" smtClean="0"/>
              <a:t> </a:t>
            </a:r>
            <a:r>
              <a:rPr lang="tr-TR" sz="2200" dirty="0" err="1" smtClean="0"/>
              <a:t>content</a:t>
            </a:r>
            <a:r>
              <a:rPr lang="tr-TR" sz="2200" dirty="0" smtClean="0"/>
              <a:t>”  arasına koyarak kullanılabilir.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4" y="4191000"/>
            <a:ext cx="5383836" cy="1824522"/>
          </a:xfrm>
          <a:prstGeom prst="rect">
            <a:avLst/>
          </a:prstGeom>
        </p:spPr>
      </p:pic>
      <p:sp>
        <p:nvSpPr>
          <p:cNvPr id="7" name="Shape 267"/>
          <p:cNvSpPr/>
          <p:nvPr/>
        </p:nvSpPr>
        <p:spPr>
          <a:xfrm>
            <a:off x="224178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49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6324600" cy="5092114"/>
          </a:xfrm>
          <a:prstGeom prst="rect">
            <a:avLst/>
          </a:prstGeom>
        </p:spPr>
      </p:pic>
      <p:sp>
        <p:nvSpPr>
          <p:cNvPr id="7" name="Shape 267"/>
          <p:cNvSpPr/>
          <p:nvPr/>
        </p:nvSpPr>
        <p:spPr>
          <a:xfrm>
            <a:off x="224178" y="68137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747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dirty="0" smtClean="0"/>
              <a:t>Eğer </a:t>
            </a:r>
            <a:r>
              <a:rPr lang="tr-TR" dirty="0" err="1" smtClean="0"/>
              <a:t>mixin’leri</a:t>
            </a:r>
            <a:r>
              <a:rPr lang="tr-TR" dirty="0" smtClean="0"/>
              <a:t> başka </a:t>
            </a:r>
            <a:r>
              <a:rPr lang="tr-TR" dirty="0" err="1" smtClean="0"/>
              <a:t>jade</a:t>
            </a:r>
            <a:r>
              <a:rPr lang="tr-TR" dirty="0" smtClean="0"/>
              <a:t> dosyalarının da kullanmasını istiyorsak ayrı bir dosya içinde tanımlayarak çağırabiliriz.</a:t>
            </a:r>
          </a:p>
          <a:p>
            <a:r>
              <a:rPr lang="tr-TR" dirty="0" smtClean="0"/>
              <a:t>Önce 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views</a:t>
            </a:r>
            <a:r>
              <a:rPr lang="tr-TR" dirty="0" smtClean="0"/>
              <a:t>” içinde </a:t>
            </a:r>
            <a:r>
              <a:rPr lang="tr-TR" b="1" dirty="0" err="1" smtClean="0"/>
              <a:t>ortak_fonksiyonlar</a:t>
            </a:r>
            <a:r>
              <a:rPr lang="tr-TR" dirty="0" smtClean="0"/>
              <a:t> isminde bir klasör tanımlayın.</a:t>
            </a:r>
          </a:p>
          <a:p>
            <a:r>
              <a:rPr lang="tr-TR" dirty="0" smtClean="0"/>
              <a:t>Bu klasörün içinde</a:t>
            </a:r>
            <a:r>
              <a:rPr lang="tr-TR" b="1" dirty="0" smtClean="0"/>
              <a:t> </a:t>
            </a:r>
            <a:r>
              <a:rPr lang="tr-TR" b="1" dirty="0" err="1" smtClean="0"/>
              <a:t>fonksiyonlar.pug</a:t>
            </a:r>
            <a:r>
              <a:rPr lang="tr-TR" b="1" dirty="0" smtClean="0"/>
              <a:t> </a:t>
            </a:r>
            <a:r>
              <a:rPr lang="tr-TR" dirty="0" smtClean="0"/>
              <a:t>adında bir dosya oluşturun.</a:t>
            </a:r>
          </a:p>
          <a:p>
            <a:r>
              <a:rPr lang="tr-TR" dirty="0" err="1" smtClean="0"/>
              <a:t>puanOlustur</a:t>
            </a:r>
            <a:r>
              <a:rPr lang="tr-TR" dirty="0" smtClean="0"/>
              <a:t> fonksiyonunu bu dosya içinde tanımlayın.</a:t>
            </a:r>
          </a:p>
          <a:p>
            <a:r>
              <a:rPr lang="tr-TR" dirty="0" smtClean="0"/>
              <a:t>”mekanlar-</a:t>
            </a:r>
            <a:r>
              <a:rPr lang="tr-TR" dirty="0" err="1" smtClean="0"/>
              <a:t>liste.jade</a:t>
            </a:r>
            <a:r>
              <a:rPr lang="tr-TR" dirty="0" smtClean="0"/>
              <a:t>” dosyasında</a:t>
            </a:r>
          </a:p>
          <a:p>
            <a:pPr lvl="1"/>
            <a:r>
              <a:rPr lang="tr-TR" b="1" dirty="0" err="1" smtClean="0"/>
              <a:t>include</a:t>
            </a:r>
            <a:r>
              <a:rPr lang="tr-TR" b="1" dirty="0" smtClean="0"/>
              <a:t> </a:t>
            </a:r>
            <a:r>
              <a:rPr lang="tr-TR" b="1" dirty="0" err="1" smtClean="0"/>
              <a:t>ortak_fonksiyonlar</a:t>
            </a:r>
            <a:r>
              <a:rPr lang="tr-TR" b="1" dirty="0" smtClean="0"/>
              <a:t>/fonksiyonlar </a:t>
            </a:r>
            <a:r>
              <a:rPr lang="tr-TR" dirty="0" smtClean="0"/>
              <a:t>diyerek </a:t>
            </a:r>
            <a:r>
              <a:rPr lang="tr-TR" dirty="0" err="1" smtClean="0"/>
              <a:t>puanOlustur</a:t>
            </a:r>
            <a:r>
              <a:rPr lang="tr-TR" dirty="0" smtClean="0"/>
              <a:t> fonksiyonunu kullanıma başlayabilirsiniz.</a:t>
            </a:r>
          </a:p>
          <a:p>
            <a:pPr lvl="1"/>
            <a:endParaRPr lang="tr-TR" dirty="0"/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5334000"/>
            <a:ext cx="5303670" cy="1129353"/>
          </a:xfrm>
          <a:prstGeom prst="rect">
            <a:avLst/>
          </a:prstGeom>
        </p:spPr>
      </p:pic>
      <p:sp>
        <p:nvSpPr>
          <p:cNvPr id="6" name="Shape 267"/>
          <p:cNvSpPr/>
          <p:nvPr/>
        </p:nvSpPr>
        <p:spPr>
          <a:xfrm>
            <a:off x="224178" y="665430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25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dirty="0" smtClean="0"/>
              <a:t>Diğer kalan sayfalarda da aynı işlemler yapılarak veri </a:t>
            </a:r>
            <a:r>
              <a:rPr lang="tr-TR" dirty="0" err="1" smtClean="0"/>
              <a:t>arayüzden</a:t>
            </a:r>
            <a:r>
              <a:rPr lang="tr-TR" dirty="0" smtClean="0"/>
              <a:t> ayrılır.</a:t>
            </a:r>
          </a:p>
          <a:p>
            <a:r>
              <a:rPr lang="tr-TR" dirty="0" smtClean="0"/>
              <a:t>Bunu yapmak için izlenmesi gereken adımlar:</a:t>
            </a:r>
          </a:p>
          <a:p>
            <a:pPr lvl="1"/>
            <a:r>
              <a:rPr lang="tr-TR" dirty="0" err="1" smtClean="0"/>
              <a:t>Arayüzdeki</a:t>
            </a:r>
            <a:r>
              <a:rPr lang="tr-TR" dirty="0" smtClean="0"/>
              <a:t> verilere bakın.</a:t>
            </a:r>
          </a:p>
          <a:p>
            <a:pPr lvl="1"/>
            <a:r>
              <a:rPr lang="tr-TR" dirty="0" err="1" smtClean="0"/>
              <a:t>Controller’da</a:t>
            </a:r>
            <a:r>
              <a:rPr lang="tr-TR" dirty="0" smtClean="0"/>
              <a:t> bu veriler için gerekli yapıları oluşturun.</a:t>
            </a:r>
          </a:p>
          <a:p>
            <a:pPr lvl="1"/>
            <a:r>
              <a:rPr lang="tr-TR" dirty="0" err="1" smtClean="0"/>
              <a:t>Arayüzdeki</a:t>
            </a:r>
            <a:r>
              <a:rPr lang="tr-TR" dirty="0" smtClean="0"/>
              <a:t> veriyi </a:t>
            </a:r>
            <a:r>
              <a:rPr lang="tr-TR" dirty="0" err="1" smtClean="0"/>
              <a:t>controller’da</a:t>
            </a:r>
            <a:r>
              <a:rPr lang="tr-TR" dirty="0" smtClean="0"/>
              <a:t> tanımladığınız yapılar ile değiştirin.</a:t>
            </a:r>
          </a:p>
          <a:p>
            <a:pPr lvl="1"/>
            <a:r>
              <a:rPr lang="tr-TR" dirty="0" smtClean="0"/>
              <a:t>Yeniden </a:t>
            </a:r>
            <a:r>
              <a:rPr lang="tr-TR" dirty="0" err="1" smtClean="0"/>
              <a:t>kulllanılabilir</a:t>
            </a:r>
            <a:r>
              <a:rPr lang="tr-TR" dirty="0" smtClean="0"/>
              <a:t> kod var mı bakın. Bu kodları fonksiyona alarak </a:t>
            </a:r>
            <a:r>
              <a:rPr lang="tr-TR" dirty="0" err="1" smtClean="0"/>
              <a:t>mixin’ler</a:t>
            </a:r>
            <a:r>
              <a:rPr lang="tr-TR" dirty="0" smtClean="0"/>
              <a:t> tanımlayın.</a:t>
            </a:r>
          </a:p>
          <a:p>
            <a:r>
              <a:rPr lang="tr-TR" dirty="0" smtClean="0"/>
              <a:t>“mekan-</a:t>
            </a:r>
            <a:r>
              <a:rPr lang="tr-TR" dirty="0" err="1" smtClean="0"/>
              <a:t>detay.pug</a:t>
            </a:r>
            <a:r>
              <a:rPr lang="tr-TR" dirty="0" smtClean="0"/>
              <a:t>” sayfası en karmaşık ve verisi bol olan sayfadır.</a:t>
            </a:r>
          </a:p>
          <a:p>
            <a:r>
              <a:rPr lang="tr-TR" dirty="0" smtClean="0"/>
              <a:t>Bu sayfa için ilk adım </a:t>
            </a:r>
            <a:r>
              <a:rPr lang="tr-TR" dirty="0" err="1" smtClean="0"/>
              <a:t>controller’ın</a:t>
            </a:r>
            <a:r>
              <a:rPr lang="tr-TR" dirty="0" smtClean="0"/>
              <a:t> ayarlanması.</a:t>
            </a:r>
          </a:p>
          <a:p>
            <a:r>
              <a:rPr lang="tr-TR" dirty="0" smtClean="0"/>
              <a:t>“</a:t>
            </a:r>
            <a:r>
              <a:rPr lang="tr-TR" dirty="0" err="1" smtClean="0"/>
              <a:t>app_server</a:t>
            </a:r>
            <a:r>
              <a:rPr lang="tr-TR" dirty="0" smtClean="0"/>
              <a:t>/</a:t>
            </a:r>
            <a:r>
              <a:rPr lang="tr-TR" dirty="0" err="1" smtClean="0"/>
              <a:t>controllers</a:t>
            </a:r>
            <a:r>
              <a:rPr lang="tr-TR" dirty="0" smtClean="0"/>
              <a:t>/</a:t>
            </a:r>
            <a:r>
              <a:rPr lang="tr-TR" dirty="0" err="1" smtClean="0"/>
              <a:t>mekanlar.js</a:t>
            </a:r>
            <a:r>
              <a:rPr lang="tr-TR" dirty="0"/>
              <a:t>” içinde </a:t>
            </a:r>
            <a:r>
              <a:rPr lang="tr-TR" dirty="0" err="1" smtClean="0"/>
              <a:t>mekanBilgisi</a:t>
            </a:r>
            <a:r>
              <a:rPr lang="tr-TR" dirty="0" smtClean="0"/>
              <a:t> isimli </a:t>
            </a:r>
            <a:r>
              <a:rPr lang="tr-TR" dirty="0" err="1" smtClean="0"/>
              <a:t>controller</a:t>
            </a:r>
            <a:r>
              <a:rPr lang="tr-TR" dirty="0" smtClean="0"/>
              <a:t> güncellenmeli.</a:t>
            </a:r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224178" y="651143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27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4" y="1412498"/>
            <a:ext cx="4089076" cy="4775458"/>
          </a:xfrm>
        </p:spPr>
      </p:pic>
      <p:sp>
        <p:nvSpPr>
          <p:cNvPr id="5" name="Metin kutusu 4"/>
          <p:cNvSpPr txBox="1"/>
          <p:nvPr/>
        </p:nvSpPr>
        <p:spPr>
          <a:xfrm>
            <a:off x="146686" y="6172200"/>
            <a:ext cx="473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 err="1" smtClean="0"/>
              <a:t>mekanBilgisi</a:t>
            </a:r>
            <a:r>
              <a:rPr lang="tr-TR" sz="2200" dirty="0" smtClean="0"/>
              <a:t> </a:t>
            </a:r>
            <a:r>
              <a:rPr lang="tr-TR" sz="2200" dirty="0" err="1" smtClean="0"/>
              <a:t>controller</a:t>
            </a:r>
            <a:endParaRPr lang="tr-TR" sz="2200" dirty="0"/>
          </a:p>
        </p:txBody>
      </p:sp>
      <p:sp>
        <p:nvSpPr>
          <p:cNvPr id="6" name="Shape 267"/>
          <p:cNvSpPr/>
          <p:nvPr/>
        </p:nvSpPr>
        <p:spPr>
          <a:xfrm>
            <a:off x="237826" y="659847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6800" y="1412498"/>
            <a:ext cx="381000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dirty="0" err="1" smtClean="0"/>
              <a:t>Mekana</a:t>
            </a:r>
            <a:r>
              <a:rPr lang="en-US" sz="2200" dirty="0" smtClean="0"/>
              <a:t> </a:t>
            </a:r>
            <a:r>
              <a:rPr lang="en-US" sz="2200" dirty="0" err="1" smtClean="0"/>
              <a:t>ait</a:t>
            </a:r>
            <a:r>
              <a:rPr lang="en-US" sz="2200" dirty="0" smtClean="0"/>
              <a:t> </a:t>
            </a:r>
            <a:r>
              <a:rPr lang="en-US" sz="2200" dirty="0" err="1" smtClean="0"/>
              <a:t>tüm</a:t>
            </a:r>
            <a:r>
              <a:rPr lang="en-US" sz="2200" dirty="0" smtClean="0"/>
              <a:t> </a:t>
            </a:r>
            <a:r>
              <a:rPr lang="en-US" sz="2200" dirty="0" err="1" smtClean="0"/>
              <a:t>detayları</a:t>
            </a:r>
            <a:r>
              <a:rPr lang="en-US" sz="2200" dirty="0" smtClean="0"/>
              <a:t> JSON </a:t>
            </a:r>
            <a:r>
              <a:rPr lang="en-US" sz="2200" dirty="0" err="1" smtClean="0"/>
              <a:t>formatında</a:t>
            </a:r>
            <a:r>
              <a:rPr lang="en-US" sz="2200" dirty="0" smtClean="0"/>
              <a:t> </a:t>
            </a:r>
            <a:r>
              <a:rPr lang="en-US" sz="2200" dirty="0" err="1" smtClean="0"/>
              <a:t>tanımladık</a:t>
            </a:r>
            <a:r>
              <a:rPr lang="en-US" sz="2200" dirty="0" smtClean="0"/>
              <a:t>.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smtClean="0"/>
              <a:t>Ad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Adres</a:t>
            </a:r>
            <a:endParaRPr lang="en-US" sz="20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Puan</a:t>
            </a:r>
            <a:endParaRPr lang="en-US" sz="20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İmkanlar</a:t>
            </a:r>
            <a:endParaRPr lang="en-US" sz="20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Koordinatlar</a:t>
            </a:r>
            <a:endParaRPr lang="en-US" sz="20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Açılış-Kapanış</a:t>
            </a:r>
            <a:r>
              <a:rPr lang="en-US" sz="2000" dirty="0" smtClean="0"/>
              <a:t> </a:t>
            </a:r>
            <a:r>
              <a:rPr lang="en-US" sz="2000" dirty="0" err="1" smtClean="0"/>
              <a:t>Saatleri</a:t>
            </a:r>
            <a:endParaRPr lang="en-US" sz="20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000" dirty="0" err="1" smtClean="0"/>
              <a:t>Yorumlar</a:t>
            </a:r>
            <a:endParaRPr lang="en-US" sz="2000" dirty="0" smtClean="0"/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086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8" y="1410763"/>
            <a:ext cx="6024222" cy="4832865"/>
          </a:xfrm>
        </p:spPr>
      </p:pic>
      <p:sp>
        <p:nvSpPr>
          <p:cNvPr id="5" name="Metin kutusu 4"/>
          <p:cNvSpPr txBox="1"/>
          <p:nvPr/>
        </p:nvSpPr>
        <p:spPr>
          <a:xfrm>
            <a:off x="838200" y="6167820"/>
            <a:ext cx="473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m</a:t>
            </a:r>
            <a:r>
              <a:rPr lang="tr-TR" sz="2200" dirty="0" smtClean="0"/>
              <a:t>ekan-</a:t>
            </a:r>
            <a:r>
              <a:rPr lang="tr-TR" sz="2200" dirty="0" err="1" smtClean="0"/>
              <a:t>detay.jade</a:t>
            </a:r>
            <a:r>
              <a:rPr lang="tr-TR" sz="2200" dirty="0" smtClean="0"/>
              <a:t> </a:t>
            </a:r>
            <a:r>
              <a:rPr lang="tr-TR" sz="2200" dirty="0" err="1" smtClean="0"/>
              <a:t>arayüzü</a:t>
            </a:r>
            <a:endParaRPr lang="tr-TR" sz="2200" dirty="0"/>
          </a:p>
        </p:txBody>
      </p:sp>
      <p:sp>
        <p:nvSpPr>
          <p:cNvPr id="6" name="Shape 267"/>
          <p:cNvSpPr/>
          <p:nvPr/>
        </p:nvSpPr>
        <p:spPr>
          <a:xfrm>
            <a:off x="224178" y="651143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956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77311"/>
            <a:ext cx="7620000" cy="4569094"/>
          </a:xfrm>
        </p:spPr>
      </p:pic>
      <p:sp>
        <p:nvSpPr>
          <p:cNvPr id="5" name="Metin kutusu 4"/>
          <p:cNvSpPr txBox="1"/>
          <p:nvPr/>
        </p:nvSpPr>
        <p:spPr>
          <a:xfrm>
            <a:off x="1066800" y="6116421"/>
            <a:ext cx="473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m</a:t>
            </a:r>
            <a:r>
              <a:rPr lang="tr-TR" sz="2200" dirty="0" smtClean="0"/>
              <a:t>ekan-</a:t>
            </a:r>
            <a:r>
              <a:rPr lang="tr-TR" sz="2200" dirty="0" err="1" smtClean="0"/>
              <a:t>detay.jade</a:t>
            </a:r>
            <a:r>
              <a:rPr lang="tr-TR" sz="2200" dirty="0" smtClean="0"/>
              <a:t> </a:t>
            </a:r>
            <a:r>
              <a:rPr lang="tr-TR" sz="2200" dirty="0" err="1" smtClean="0"/>
              <a:t>arayüzü</a:t>
            </a:r>
            <a:r>
              <a:rPr lang="tr-TR" sz="2200" dirty="0" smtClean="0"/>
              <a:t> devamı</a:t>
            </a:r>
            <a:endParaRPr lang="tr-TR" sz="2200" dirty="0"/>
          </a:p>
        </p:txBody>
      </p:sp>
      <p:sp>
        <p:nvSpPr>
          <p:cNvPr id="6" name="Shape 267"/>
          <p:cNvSpPr/>
          <p:nvPr/>
        </p:nvSpPr>
        <p:spPr>
          <a:xfrm>
            <a:off x="243228" y="61894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01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633552"/>
            <a:ext cx="7315200" cy="523220"/>
          </a:xfrm>
        </p:spPr>
        <p:txBody>
          <a:bodyPr/>
          <a:lstStyle/>
          <a:p>
            <a:r>
              <a:rPr lang="en-US" sz="2800" dirty="0" err="1"/>
              <a:t>Uygulama</a:t>
            </a:r>
            <a:r>
              <a:rPr lang="en-US" sz="2800" dirty="0"/>
              <a:t> </a:t>
            </a:r>
            <a:r>
              <a:rPr lang="en-US" sz="2800" dirty="0" err="1" smtClean="0"/>
              <a:t>Dosyaları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/>
              <a:t>Önemli</a:t>
            </a:r>
            <a:r>
              <a:rPr lang="en-US" sz="2800" dirty="0"/>
              <a:t> </a:t>
            </a:r>
            <a:r>
              <a:rPr lang="en-US" sz="2800" dirty="0" err="1"/>
              <a:t>Linkler</a:t>
            </a:r>
            <a:endParaRPr lang="en-US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en-US" sz="1500" dirty="0" err="1"/>
              <a:t>Uygulama</a:t>
            </a:r>
            <a:r>
              <a:rPr lang="en-US" sz="1500" dirty="0"/>
              <a:t> Son Hali: </a:t>
            </a:r>
            <a:r>
              <a:rPr lang="en-US" sz="1500" dirty="0">
                <a:hlinkClick r:id="rId2"/>
              </a:rPr>
              <a:t>https://</a:t>
            </a:r>
            <a:r>
              <a:rPr lang="en-US" sz="1500" dirty="0" smtClean="0">
                <a:hlinkClick r:id="rId2"/>
              </a:rPr>
              <a:t>github.com/asimsinan/mekanbul-3</a:t>
            </a:r>
            <a:endParaRPr lang="en-US" sz="1500" dirty="0"/>
          </a:p>
          <a:p>
            <a:pPr lvl="1"/>
            <a:r>
              <a:rPr lang="en-US" sz="1500" b="1" dirty="0" err="1"/>
              <a:t>git</a:t>
            </a:r>
            <a:r>
              <a:rPr lang="en-US" sz="1500" b="1" dirty="0"/>
              <a:t> clone </a:t>
            </a:r>
            <a:r>
              <a:rPr lang="en-US" sz="1500" b="1" dirty="0">
                <a:hlinkClick r:id="rId2"/>
              </a:rPr>
              <a:t>https://</a:t>
            </a:r>
            <a:r>
              <a:rPr lang="en-US" sz="1500" b="1" dirty="0" smtClean="0">
                <a:hlinkClick r:id="rId2"/>
              </a:rPr>
              <a:t>github.com/asimsinan/mekanbul-3</a:t>
            </a:r>
            <a:r>
              <a:rPr lang="en-US" sz="1500" b="1" dirty="0" smtClean="0"/>
              <a:t> </a:t>
            </a:r>
            <a:r>
              <a:rPr lang="en-US" sz="1500" dirty="0" err="1"/>
              <a:t>komutu</a:t>
            </a:r>
            <a:r>
              <a:rPr lang="en-US" sz="1500" dirty="0"/>
              <a:t> </a:t>
            </a:r>
            <a:r>
              <a:rPr lang="en-US" sz="1500" dirty="0" err="1"/>
              <a:t>ile</a:t>
            </a:r>
            <a:r>
              <a:rPr lang="en-US" sz="1500" dirty="0"/>
              <a:t> </a:t>
            </a:r>
            <a:r>
              <a:rPr lang="en-US" sz="1500" dirty="0" err="1"/>
              <a:t>bilgisayarınıza</a:t>
            </a:r>
            <a:r>
              <a:rPr lang="en-US" sz="1500" dirty="0"/>
              <a:t> </a:t>
            </a:r>
            <a:r>
              <a:rPr lang="en-US" sz="1500" dirty="0" err="1"/>
              <a:t>indirebilirsiniz</a:t>
            </a:r>
            <a:r>
              <a:rPr lang="en-US" sz="1500" dirty="0" smtClean="0"/>
              <a:t>.</a:t>
            </a:r>
            <a:endParaRPr lang="tr-TR" sz="1500" dirty="0"/>
          </a:p>
          <a:p>
            <a:r>
              <a:rPr lang="tr-TR" sz="1500" dirty="0" err="1" smtClean="0"/>
              <a:t>HTML’i</a:t>
            </a:r>
            <a:r>
              <a:rPr lang="tr-TR" sz="1500" dirty="0" smtClean="0"/>
              <a:t> </a:t>
            </a:r>
            <a:r>
              <a:rPr lang="tr-TR" sz="1500" dirty="0" err="1" smtClean="0"/>
              <a:t>Pug’a</a:t>
            </a:r>
            <a:r>
              <a:rPr lang="tr-TR" sz="1500" dirty="0" smtClean="0"/>
              <a:t> (</a:t>
            </a:r>
            <a:r>
              <a:rPr lang="tr-TR" sz="1500" dirty="0" err="1" smtClean="0"/>
              <a:t>Jade</a:t>
            </a:r>
            <a:r>
              <a:rPr lang="tr-TR" sz="1500" dirty="0" smtClean="0"/>
              <a:t>) dönüştürme</a:t>
            </a:r>
            <a:r>
              <a:rPr lang="tr-TR" sz="1500" dirty="0"/>
              <a:t>: </a:t>
            </a:r>
            <a:r>
              <a:rPr lang="tr-TR" sz="1500" dirty="0">
                <a:hlinkClick r:id="rId3"/>
              </a:rPr>
              <a:t>http://</a:t>
            </a:r>
            <a:r>
              <a:rPr lang="tr-TR" sz="1500" dirty="0" smtClean="0">
                <a:hlinkClick r:id="rId3"/>
              </a:rPr>
              <a:t>html2jade.org</a:t>
            </a:r>
            <a:endParaRPr lang="tr-TR" sz="1500" dirty="0" smtClean="0"/>
          </a:p>
          <a:p>
            <a:r>
              <a:rPr lang="tr-TR" sz="1500" b="1" dirty="0" smtClean="0"/>
              <a:t>Ödev (Ödevi yapanlar haftaya Çarşamba 5’e kadar odama gelerek göstermeli): </a:t>
            </a:r>
          </a:p>
          <a:p>
            <a:pPr lvl="1"/>
            <a:r>
              <a:rPr lang="tr-TR" sz="1400" dirty="0" err="1" smtClean="0"/>
              <a:t>MongoDB</a:t>
            </a:r>
            <a:r>
              <a:rPr lang="tr-TR" sz="1400" dirty="0" smtClean="0"/>
              <a:t> kurulmuş olmalı ve </a:t>
            </a:r>
            <a:r>
              <a:rPr lang="tr-TR" sz="1400" b="1" dirty="0" err="1" smtClean="0"/>
              <a:t>mongo</a:t>
            </a:r>
            <a:r>
              <a:rPr lang="tr-TR" sz="1400" b="1" dirty="0" smtClean="0"/>
              <a:t> --</a:t>
            </a:r>
            <a:r>
              <a:rPr lang="tr-TR" sz="1400" b="1" dirty="0" err="1" smtClean="0"/>
              <a:t>version</a:t>
            </a:r>
            <a:r>
              <a:rPr lang="tr-TR" sz="1400" b="1" dirty="0" smtClean="0"/>
              <a:t> </a:t>
            </a:r>
            <a:r>
              <a:rPr lang="tr-TR" sz="1400" dirty="0" smtClean="0"/>
              <a:t>ve</a:t>
            </a:r>
            <a:r>
              <a:rPr lang="tr-TR" sz="1400" b="1" dirty="0" smtClean="0"/>
              <a:t> </a:t>
            </a:r>
            <a:r>
              <a:rPr lang="tr-TR" sz="1400" b="1" dirty="0" err="1" smtClean="0"/>
              <a:t>mongod</a:t>
            </a:r>
            <a:r>
              <a:rPr lang="tr-TR" sz="1400" b="1" dirty="0" smtClean="0"/>
              <a:t> </a:t>
            </a:r>
            <a:r>
              <a:rPr lang="tr-TR" sz="1400" dirty="0" smtClean="0"/>
              <a:t>komutları çalışıyor olmalı. (3. sunum, 10. sayfa)</a:t>
            </a:r>
          </a:p>
          <a:p>
            <a:pPr lvl="1"/>
            <a:r>
              <a:rPr lang="tr-TR" sz="1400" dirty="0" err="1" smtClean="0"/>
              <a:t>Anasayfada</a:t>
            </a:r>
            <a:r>
              <a:rPr lang="tr-TR" sz="1400" dirty="0" smtClean="0"/>
              <a:t> toplam 5 mekan olacak şekilde listeleme yapın.</a:t>
            </a:r>
          </a:p>
          <a:p>
            <a:pPr lvl="1"/>
            <a:r>
              <a:rPr lang="tr-TR" sz="1400" dirty="0" smtClean="0"/>
              <a:t>Sayfadaki her bir mekana tıklandığında sadece ilgili mekanın bilgileri gösterilecek şekilde düzenleme yapın. </a:t>
            </a:r>
            <a:r>
              <a:rPr lang="tr-TR" sz="1400" dirty="0" err="1" smtClean="0"/>
              <a:t>Starbucks’a</a:t>
            </a:r>
            <a:r>
              <a:rPr lang="tr-TR" sz="1400" dirty="0" smtClean="0"/>
              <a:t> tıklanınca </a:t>
            </a:r>
            <a:r>
              <a:rPr lang="tr-TR" sz="1400" dirty="0" err="1" smtClean="0"/>
              <a:t>Starbucks’ın</a:t>
            </a:r>
            <a:r>
              <a:rPr lang="tr-TR" sz="1400" dirty="0" smtClean="0"/>
              <a:t> bilgileri görünecek.</a:t>
            </a:r>
          </a:p>
          <a:p>
            <a:pPr lvl="1"/>
            <a:r>
              <a:rPr lang="tr-TR" sz="1400" dirty="0" smtClean="0"/>
              <a:t>Bu değişiklikleri yaparken hiçbir ek dosya oluşturmayacaksınız. Sadece aşağıdaki kısımlarda güncellemeler yapılacak:</a:t>
            </a:r>
          </a:p>
          <a:p>
            <a:pPr lvl="2"/>
            <a:r>
              <a:rPr lang="tr-TR" sz="1000" dirty="0" err="1" smtClean="0"/>
              <a:t>mekanlar.js</a:t>
            </a:r>
            <a:r>
              <a:rPr lang="tr-TR" sz="1000" dirty="0" smtClean="0"/>
              <a:t>:</a:t>
            </a:r>
          </a:p>
          <a:p>
            <a:pPr lvl="3"/>
            <a:r>
              <a:rPr lang="tr-TR" sz="1000" dirty="0" err="1" smtClean="0"/>
              <a:t>anaSayfa</a:t>
            </a:r>
            <a:r>
              <a:rPr lang="tr-TR" sz="1000" dirty="0" smtClean="0"/>
              <a:t> metodunda mekanlar listesinde </a:t>
            </a:r>
            <a:r>
              <a:rPr lang="tr-TR" sz="1000" dirty="0" err="1" smtClean="0"/>
              <a:t>id</a:t>
            </a:r>
            <a:r>
              <a:rPr lang="tr-TR" sz="1000" dirty="0" smtClean="0"/>
              <a:t> isimli yeni bir anahtar tanımlanacak.</a:t>
            </a:r>
          </a:p>
          <a:p>
            <a:pPr lvl="3"/>
            <a:r>
              <a:rPr lang="tr-TR" sz="1000" dirty="0" err="1" smtClean="0"/>
              <a:t>mekanBilgisi</a:t>
            </a:r>
            <a:r>
              <a:rPr lang="tr-TR" sz="1000" dirty="0" smtClean="0"/>
              <a:t> metodunda </a:t>
            </a:r>
            <a:r>
              <a:rPr lang="tr-TR" sz="1000" dirty="0" err="1" smtClean="0"/>
              <a:t>id</a:t>
            </a:r>
            <a:r>
              <a:rPr lang="tr-TR" sz="1000" dirty="0" smtClean="0"/>
              <a:t> isimli yeni bir anahtar tanımlanacak. </a:t>
            </a:r>
            <a:r>
              <a:rPr lang="tr-TR" sz="1000" dirty="0"/>
              <a:t>Bu anahtarın değeri </a:t>
            </a:r>
            <a:r>
              <a:rPr lang="tr-TR" sz="1000" b="1" dirty="0" err="1" smtClean="0"/>
              <a:t>req.query.id</a:t>
            </a:r>
            <a:r>
              <a:rPr lang="tr-TR" sz="1000" dirty="0" smtClean="0"/>
              <a:t>’ den gelecek</a:t>
            </a:r>
          </a:p>
          <a:p>
            <a:pPr lvl="3"/>
            <a:r>
              <a:rPr lang="tr-TR" sz="1000" dirty="0" err="1" smtClean="0"/>
              <a:t>mekanBilgisi</a:t>
            </a:r>
            <a:r>
              <a:rPr lang="tr-TR" sz="1000" dirty="0"/>
              <a:t> metodunda </a:t>
            </a:r>
            <a:r>
              <a:rPr lang="tr-TR" sz="1000" b="1" dirty="0" err="1" smtClean="0"/>
              <a:t>mekanBilgisi</a:t>
            </a:r>
            <a:r>
              <a:rPr lang="tr-TR" sz="1000" b="1" dirty="0" smtClean="0"/>
              <a:t> </a:t>
            </a:r>
            <a:r>
              <a:rPr lang="tr-TR" sz="1000" dirty="0" smtClean="0"/>
              <a:t>anahtarı bir diziye dönüştürülecek ve 5 mekanın detay bilgisini kapsayacak.</a:t>
            </a:r>
          </a:p>
          <a:p>
            <a:pPr lvl="2"/>
            <a:r>
              <a:rPr lang="tr-TR" sz="1000" dirty="0"/>
              <a:t>m</a:t>
            </a:r>
            <a:r>
              <a:rPr lang="tr-TR" sz="1000" dirty="0" smtClean="0"/>
              <a:t>ekanlar-</a:t>
            </a:r>
            <a:r>
              <a:rPr lang="tr-TR" sz="1000" dirty="0" err="1" smtClean="0"/>
              <a:t>liste.pug</a:t>
            </a:r>
            <a:r>
              <a:rPr lang="tr-TR" sz="1000" dirty="0" smtClean="0"/>
              <a:t>:</a:t>
            </a:r>
          </a:p>
          <a:p>
            <a:pPr lvl="3"/>
            <a:r>
              <a:rPr lang="tr-TR" sz="1000" b="1" dirty="0"/>
              <a:t>a(</a:t>
            </a:r>
            <a:r>
              <a:rPr lang="tr-TR" sz="1000" b="1" dirty="0" err="1"/>
              <a:t>href</a:t>
            </a:r>
            <a:r>
              <a:rPr lang="tr-TR" sz="1000" b="1" dirty="0"/>
              <a:t>='/</a:t>
            </a:r>
            <a:r>
              <a:rPr lang="tr-TR" sz="1000" b="1" dirty="0" smtClean="0"/>
              <a:t>mekan’)= </a:t>
            </a:r>
            <a:r>
              <a:rPr lang="tr-TR" sz="1000" b="1" dirty="0" err="1" smtClean="0"/>
              <a:t>mekan.ad</a:t>
            </a:r>
            <a:r>
              <a:rPr lang="tr-TR" sz="1000" b="1" dirty="0" smtClean="0"/>
              <a:t> </a:t>
            </a:r>
            <a:r>
              <a:rPr lang="tr-TR" sz="1000" dirty="0"/>
              <a:t>kısmı </a:t>
            </a:r>
            <a:r>
              <a:rPr lang="tr-TR" sz="1000" b="1" dirty="0"/>
              <a:t>a(</a:t>
            </a:r>
            <a:r>
              <a:rPr lang="tr-TR" sz="1000" b="1" dirty="0" err="1"/>
              <a:t>href</a:t>
            </a:r>
            <a:r>
              <a:rPr lang="tr-TR" sz="1000" b="1" dirty="0"/>
              <a:t>='/mekan/?</a:t>
            </a:r>
            <a:r>
              <a:rPr lang="tr-TR" sz="1000" b="1" dirty="0" err="1"/>
              <a:t>id</a:t>
            </a:r>
            <a:r>
              <a:rPr lang="tr-TR" sz="1000" b="1" dirty="0"/>
              <a:t>='+</a:t>
            </a:r>
            <a:r>
              <a:rPr lang="tr-TR" sz="1000" b="1" dirty="0" err="1"/>
              <a:t>mekan.id</a:t>
            </a:r>
            <a:r>
              <a:rPr lang="tr-TR" sz="1000" b="1" dirty="0"/>
              <a:t>)= </a:t>
            </a:r>
            <a:r>
              <a:rPr lang="tr-TR" sz="1000" b="1" dirty="0" err="1" smtClean="0"/>
              <a:t>mekan.ad</a:t>
            </a:r>
            <a:r>
              <a:rPr lang="tr-TR" sz="1000" b="1" dirty="0" smtClean="0"/>
              <a:t> </a:t>
            </a:r>
            <a:r>
              <a:rPr lang="tr-TR" sz="1000" dirty="0" smtClean="0"/>
              <a:t>olarak değiştirilecek</a:t>
            </a:r>
          </a:p>
          <a:p>
            <a:pPr lvl="2"/>
            <a:r>
              <a:rPr lang="tr-TR" sz="1000" dirty="0"/>
              <a:t>m</a:t>
            </a:r>
            <a:r>
              <a:rPr lang="tr-TR" sz="1000" dirty="0" smtClean="0"/>
              <a:t>ekan-</a:t>
            </a:r>
            <a:r>
              <a:rPr lang="tr-TR" sz="1000" dirty="0" err="1" smtClean="0"/>
              <a:t>detay.pug</a:t>
            </a:r>
            <a:r>
              <a:rPr lang="tr-TR" sz="1000" dirty="0" smtClean="0"/>
              <a:t>:</a:t>
            </a:r>
          </a:p>
          <a:p>
            <a:pPr lvl="3"/>
            <a:r>
              <a:rPr lang="tr-TR" sz="1000" dirty="0" err="1"/>
              <a:t>i</a:t>
            </a:r>
            <a:r>
              <a:rPr lang="tr-TR" sz="1000" dirty="0" err="1" smtClean="0"/>
              <a:t>d’ye</a:t>
            </a:r>
            <a:r>
              <a:rPr lang="tr-TR" sz="1000" dirty="0" smtClean="0"/>
              <a:t> göre </a:t>
            </a:r>
            <a:r>
              <a:rPr lang="tr-TR" sz="1000" dirty="0" err="1" smtClean="0"/>
              <a:t>id</a:t>
            </a:r>
            <a:r>
              <a:rPr lang="tr-TR" sz="1000" dirty="0" smtClean="0"/>
              <a:t> 1 ise ilk mekanı, 2 ise ikinci mekanı vs. şeklinde mekan alınacak.</a:t>
            </a:r>
          </a:p>
          <a:p>
            <a:pPr lvl="3"/>
            <a:r>
              <a:rPr lang="tr-TR" sz="1000" b="1" dirty="0" smtClean="0"/>
              <a:t>- var </a:t>
            </a:r>
            <a:r>
              <a:rPr lang="tr-TR" sz="1000" dirty="0" smtClean="0"/>
              <a:t>ile değişken tanımlanacak. </a:t>
            </a:r>
            <a:r>
              <a:rPr lang="tr-TR" sz="1000" b="1" dirty="0" err="1" smtClean="0"/>
              <a:t>If</a:t>
            </a:r>
            <a:r>
              <a:rPr lang="tr-TR" sz="1000" dirty="0" smtClean="0"/>
              <a:t> ile </a:t>
            </a:r>
            <a:r>
              <a:rPr lang="tr-TR" sz="1000" dirty="0" err="1" smtClean="0"/>
              <a:t>id</a:t>
            </a:r>
            <a:r>
              <a:rPr lang="tr-TR" sz="1000" dirty="0" smtClean="0"/>
              <a:t> </a:t>
            </a:r>
            <a:r>
              <a:rPr lang="tr-TR" sz="1000" dirty="0" err="1" smtClean="0"/>
              <a:t>ler</a:t>
            </a:r>
            <a:r>
              <a:rPr lang="tr-TR" sz="1000" dirty="0" smtClean="0"/>
              <a:t> kontrol edilecek.</a:t>
            </a:r>
          </a:p>
          <a:p>
            <a:pPr lvl="3"/>
            <a:r>
              <a:rPr lang="tr-TR" sz="1000" dirty="0" smtClean="0"/>
              <a:t>alınan </a:t>
            </a:r>
            <a:r>
              <a:rPr lang="tr-TR" sz="1000" dirty="0"/>
              <a:t>mekan </a:t>
            </a:r>
            <a:r>
              <a:rPr lang="tr-TR" sz="1000" dirty="0" err="1" smtClean="0"/>
              <a:t>gelenMekan</a:t>
            </a:r>
            <a:r>
              <a:rPr lang="tr-TR" sz="1000" dirty="0" smtClean="0"/>
              <a:t> değişkeninde tutulacak. Bu değişken ismi kullanılarak diğer alanlara bilgiler yerleştirilecek.</a:t>
            </a:r>
          </a:p>
          <a:p>
            <a:pPr lvl="3"/>
            <a:endParaRPr lang="tr-TR" sz="1000" dirty="0" smtClean="0"/>
          </a:p>
          <a:p>
            <a:pPr lvl="1"/>
            <a:endParaRPr lang="tr-TR" sz="2100" dirty="0" smtClean="0"/>
          </a:p>
          <a:p>
            <a:endParaRPr lang="tr-TR" sz="2100" dirty="0"/>
          </a:p>
        </p:txBody>
      </p:sp>
      <p:sp>
        <p:nvSpPr>
          <p:cNvPr id="5" name="Shape 276"/>
          <p:cNvSpPr/>
          <p:nvPr/>
        </p:nvSpPr>
        <p:spPr>
          <a:xfrm>
            <a:off x="235551" y="648337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91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4237009" y="2486530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286000" y="2482618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843463" y="2572633"/>
            <a:ext cx="3148012" cy="30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500" dirty="0" err="1"/>
              <a:t>Verilerin</a:t>
            </a:r>
            <a:r>
              <a:rPr lang="en-US" sz="1500" dirty="0"/>
              <a:t> </a:t>
            </a:r>
            <a:r>
              <a:rPr lang="en-US" sz="1500" dirty="0" err="1" smtClean="0"/>
              <a:t>Arayüzden</a:t>
            </a:r>
            <a:r>
              <a:rPr lang="en-US" sz="1500" dirty="0" smtClean="0"/>
              <a:t> </a:t>
            </a:r>
            <a:r>
              <a:rPr lang="en-US" sz="1500" dirty="0" err="1" smtClean="0"/>
              <a:t>Ayrıştırılması</a:t>
            </a:r>
            <a:endParaRPr lang="en-US" sz="1500" dirty="0"/>
          </a:p>
        </p:txBody>
      </p: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 smtClean="0">
                <a:solidFill>
                  <a:srgbClr val="FF0000"/>
                </a:solidFill>
              </a:rPr>
              <a:t>Sunum Planı</a:t>
            </a:r>
            <a:endParaRPr lang="tr-TR" kern="0" dirty="0">
              <a:solidFill>
                <a:srgbClr val="FF0000"/>
              </a:solidFill>
            </a:endParaRPr>
          </a:p>
        </p:txBody>
      </p:sp>
      <p:sp>
        <p:nvSpPr>
          <p:cNvPr id="63" name="Shape 276"/>
          <p:cNvSpPr/>
          <p:nvPr/>
        </p:nvSpPr>
        <p:spPr>
          <a:xfrm>
            <a:off x="4237009" y="3415217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 smtClean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4" name="TextBox 70"/>
          <p:cNvSpPr txBox="1"/>
          <p:nvPr/>
        </p:nvSpPr>
        <p:spPr>
          <a:xfrm>
            <a:off x="4633912" y="3547274"/>
            <a:ext cx="4052888" cy="315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b">
            <a:spAutoFit/>
          </a:bodyPr>
          <a:lstStyle>
            <a:defPPr>
              <a:defRPr lang="fr-FR"/>
            </a:defPPr>
            <a:lvl1pPr algn="r">
              <a:defRPr b="1">
                <a:solidFill>
                  <a:srgbClr val="595959"/>
                </a:solidFill>
                <a:latin typeface="+mj-lt"/>
              </a:defRPr>
            </a:lvl1pPr>
          </a:lstStyle>
          <a:p>
            <a:r>
              <a:rPr lang="en-US" sz="1600" dirty="0" err="1"/>
              <a:t>Uygulama</a:t>
            </a:r>
            <a:r>
              <a:rPr lang="en-US" sz="1600" dirty="0"/>
              <a:t> </a:t>
            </a:r>
            <a:r>
              <a:rPr lang="en-US" sz="1600" dirty="0" err="1"/>
              <a:t>Dosyaları</a:t>
            </a:r>
            <a:r>
              <a:rPr lang="en-US" sz="1600" dirty="0"/>
              <a:t> </a:t>
            </a:r>
            <a:r>
              <a:rPr lang="en-US" sz="1600" dirty="0" err="1"/>
              <a:t>Ve</a:t>
            </a:r>
            <a:r>
              <a:rPr lang="en-US" sz="1600" dirty="0"/>
              <a:t> </a:t>
            </a:r>
            <a:r>
              <a:rPr lang="en-US" sz="1600" dirty="0" err="1"/>
              <a:t>Önemli</a:t>
            </a:r>
            <a:r>
              <a:rPr lang="en-US" sz="1600" dirty="0"/>
              <a:t> </a:t>
            </a:r>
            <a:r>
              <a:rPr lang="en-US" sz="1600" dirty="0" err="1"/>
              <a:t>Linkler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dirty="0" smtClean="0"/>
              <a:t>Şu aşamada verilerin ve içeriğin tümü </a:t>
            </a:r>
            <a:r>
              <a:rPr lang="tr-TR" dirty="0" err="1" smtClean="0"/>
              <a:t>arayüzlerde</a:t>
            </a:r>
            <a:r>
              <a:rPr lang="tr-TR" dirty="0" smtClean="0"/>
              <a:t> tutuluyor.</a:t>
            </a:r>
          </a:p>
          <a:p>
            <a:r>
              <a:rPr lang="tr-TR" dirty="0" err="1" smtClean="0"/>
              <a:t>MVC’nin</a:t>
            </a:r>
            <a:r>
              <a:rPr lang="tr-TR" dirty="0" smtClean="0"/>
              <a:t> amacı </a:t>
            </a:r>
            <a:r>
              <a:rPr lang="tr-TR" dirty="0" err="1" smtClean="0"/>
              <a:t>arayüzü</a:t>
            </a:r>
            <a:r>
              <a:rPr lang="tr-TR" dirty="0" smtClean="0"/>
              <a:t> veriden soyutlamaktır.</a:t>
            </a:r>
          </a:p>
          <a:p>
            <a:r>
              <a:rPr lang="tr-TR" dirty="0" err="1" smtClean="0"/>
              <a:t>Arayüzlerin</a:t>
            </a:r>
            <a:r>
              <a:rPr lang="tr-TR" dirty="0" smtClean="0"/>
              <a:t> yapması gereken tek iş gelen veriyi ekranda göstermek olmalı. </a:t>
            </a:r>
          </a:p>
          <a:p>
            <a:r>
              <a:rPr lang="tr-TR" dirty="0" smtClean="0"/>
              <a:t>Yapmamız gereken veriyi </a:t>
            </a:r>
            <a:r>
              <a:rPr lang="tr-TR" dirty="0" err="1" smtClean="0"/>
              <a:t>arayüzden</a:t>
            </a:r>
            <a:r>
              <a:rPr lang="tr-TR" dirty="0" smtClean="0"/>
              <a:t> alıp </a:t>
            </a:r>
            <a:r>
              <a:rPr lang="tr-TR" dirty="0" err="1" smtClean="0"/>
              <a:t>controller’lara</a:t>
            </a:r>
            <a:r>
              <a:rPr lang="tr-TR" dirty="0" smtClean="0"/>
              <a:t> yerleştirmek.</a:t>
            </a:r>
          </a:p>
          <a:p>
            <a:r>
              <a:rPr lang="tr-TR" dirty="0" err="1" smtClean="0"/>
              <a:t>Anasayfadan</a:t>
            </a:r>
            <a:r>
              <a:rPr lang="tr-TR" dirty="0" smtClean="0"/>
              <a:t> başlayarak “</a:t>
            </a:r>
            <a:r>
              <a:rPr lang="tr-TR" dirty="0" err="1" smtClean="0"/>
              <a:t>pug</a:t>
            </a:r>
            <a:r>
              <a:rPr lang="tr-TR" dirty="0" smtClean="0"/>
              <a:t>” dosyaları içindeki içeriği alacağız. Controller içinde bir değişkende saklayacağız.</a:t>
            </a:r>
          </a:p>
          <a:p>
            <a:r>
              <a:rPr lang="tr-TR" dirty="0" err="1" smtClean="0"/>
              <a:t>Arayüz</a:t>
            </a:r>
            <a:r>
              <a:rPr lang="tr-TR" dirty="0" smtClean="0"/>
              <a:t> sadece </a:t>
            </a:r>
            <a:r>
              <a:rPr lang="tr-TR" dirty="0" err="1" smtClean="0"/>
              <a:t>controller’lardan</a:t>
            </a:r>
            <a:r>
              <a:rPr lang="tr-TR" dirty="0" smtClean="0"/>
              <a:t> gelen veriyi gösterecek. </a:t>
            </a:r>
          </a:p>
          <a:p>
            <a:endParaRPr lang="tr-TR" dirty="0"/>
          </a:p>
        </p:txBody>
      </p:sp>
      <p:sp>
        <p:nvSpPr>
          <p:cNvPr id="5" name="Shape 267"/>
          <p:cNvSpPr/>
          <p:nvPr/>
        </p:nvSpPr>
        <p:spPr>
          <a:xfrm>
            <a:off x="224178" y="637999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58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sz="2300" dirty="0" smtClean="0"/>
              <a:t>İlk olarak “</a:t>
            </a:r>
            <a:r>
              <a:rPr lang="tr-TR" sz="2300" dirty="0" err="1" smtClean="0"/>
              <a:t>mekanlar.js</a:t>
            </a:r>
            <a:r>
              <a:rPr lang="tr-TR" sz="2300" dirty="0" smtClean="0"/>
              <a:t>” isimli </a:t>
            </a:r>
            <a:r>
              <a:rPr lang="tr-TR" sz="2300" dirty="0" err="1" smtClean="0"/>
              <a:t>controller’ı</a:t>
            </a:r>
            <a:r>
              <a:rPr lang="tr-TR" sz="2300" dirty="0" smtClean="0"/>
              <a:t> güncelleyelim.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sz="2300" dirty="0" smtClean="0"/>
              <a:t>Yukarda da görüldüğü gibi </a:t>
            </a:r>
            <a:r>
              <a:rPr lang="tr-TR" sz="2300" b="1" dirty="0" err="1" smtClean="0"/>
              <a:t>sayfaBaslik</a:t>
            </a:r>
            <a:r>
              <a:rPr lang="tr-TR" sz="2300" dirty="0" smtClean="0"/>
              <a:t> isimli bir anahtar (JSON formatında) tanımladık ve bu anahtar da kendi </a:t>
            </a:r>
            <a:r>
              <a:rPr lang="tr-TR" sz="2300" dirty="0" err="1" smtClean="0"/>
              <a:t>içinide</a:t>
            </a:r>
            <a:r>
              <a:rPr lang="tr-TR" sz="2300" dirty="0" smtClean="0"/>
              <a:t> iki alt anahtara sahip.</a:t>
            </a:r>
          </a:p>
          <a:p>
            <a:pPr lvl="1"/>
            <a:r>
              <a:rPr lang="tr-TR" sz="1900" dirty="0" err="1"/>
              <a:t>b</a:t>
            </a:r>
            <a:r>
              <a:rPr lang="tr-TR" sz="1900" dirty="0" err="1" smtClean="0"/>
              <a:t>aslik</a:t>
            </a:r>
            <a:r>
              <a:rPr lang="tr-TR" sz="1900" dirty="0" smtClean="0"/>
              <a:t>: Sayfamızın başlığı (Sekmedeki yazı)</a:t>
            </a:r>
          </a:p>
          <a:p>
            <a:pPr lvl="1"/>
            <a:r>
              <a:rPr lang="tr-TR" sz="1900" dirty="0" err="1" smtClean="0"/>
              <a:t>siteAd</a:t>
            </a:r>
            <a:r>
              <a:rPr lang="tr-TR" sz="1900" dirty="0" smtClean="0"/>
              <a:t>: Sitemizin adını belirtiyor. (</a:t>
            </a:r>
            <a:r>
              <a:rPr lang="tr-TR" sz="1900" dirty="0" err="1" smtClean="0"/>
              <a:t>Navigasyon</a:t>
            </a:r>
            <a:r>
              <a:rPr lang="tr-TR" sz="1900" dirty="0" smtClean="0"/>
              <a:t> çubuğunun altındaki büyük </a:t>
            </a:r>
            <a:r>
              <a:rPr lang="tr-TR" sz="1900" dirty="0" err="1" smtClean="0"/>
              <a:t>MekanBul</a:t>
            </a:r>
            <a:r>
              <a:rPr lang="tr-TR" sz="1900" dirty="0" smtClean="0"/>
              <a:t> yazısı)</a:t>
            </a:r>
          </a:p>
          <a:p>
            <a:pPr lvl="1"/>
            <a:r>
              <a:rPr lang="tr-TR" sz="1900" dirty="0" err="1"/>
              <a:t>a</a:t>
            </a:r>
            <a:r>
              <a:rPr lang="tr-TR" sz="1900" dirty="0" err="1" smtClean="0"/>
              <a:t>ciklama</a:t>
            </a:r>
            <a:r>
              <a:rPr lang="tr-TR" sz="1900" dirty="0" smtClean="0"/>
              <a:t>: </a:t>
            </a:r>
            <a:r>
              <a:rPr lang="tr-TR" sz="1900" dirty="0" err="1" smtClean="0"/>
              <a:t>Mekanbul</a:t>
            </a:r>
            <a:r>
              <a:rPr lang="tr-TR" sz="1900" dirty="0" smtClean="0"/>
              <a:t> yazısının </a:t>
            </a:r>
            <a:r>
              <a:rPr lang="tr-TR" sz="1900" dirty="0" err="1" smtClean="0"/>
              <a:t>yanınd</a:t>
            </a:r>
            <a:r>
              <a:rPr lang="tr-TR" sz="1900" dirty="0" smtClean="0"/>
              <a:t> yer alan küçük yazı.</a:t>
            </a:r>
            <a:endParaRPr lang="tr-TR" sz="1900" dirty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72" y="1828386"/>
            <a:ext cx="6596778" cy="2134014"/>
          </a:xfrm>
          <a:prstGeom prst="rect">
            <a:avLst/>
          </a:prstGeom>
        </p:spPr>
      </p:pic>
      <p:sp>
        <p:nvSpPr>
          <p:cNvPr id="7" name="Shape 267"/>
          <p:cNvSpPr/>
          <p:nvPr/>
        </p:nvSpPr>
        <p:spPr>
          <a:xfrm>
            <a:off x="195603" y="62831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189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dirty="0" smtClean="0"/>
              <a:t>Şimdi “mekanlar-</a:t>
            </a:r>
            <a:r>
              <a:rPr lang="tr-TR" dirty="0" err="1" smtClean="0"/>
              <a:t>liste.jade</a:t>
            </a:r>
            <a:r>
              <a:rPr lang="tr-TR" dirty="0" smtClean="0"/>
              <a:t>” dosyasını yukarda tanımladığımız değişkenlere göre güncelleyelim.</a:t>
            </a:r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mekanlar.js</a:t>
            </a:r>
            <a:r>
              <a:rPr lang="tr-TR" dirty="0" smtClean="0"/>
              <a:t> de tanımladığımız anahtar kelimeleri nokta </a:t>
            </a:r>
            <a:r>
              <a:rPr lang="tr-TR" dirty="0" err="1" smtClean="0"/>
              <a:t>notasyonu</a:t>
            </a:r>
            <a:r>
              <a:rPr lang="tr-TR" dirty="0" smtClean="0"/>
              <a:t> ile çağırabiliriz. </a:t>
            </a:r>
          </a:p>
          <a:p>
            <a:r>
              <a:rPr lang="tr-TR" dirty="0" smtClean="0"/>
              <a:t>Eşittir işareti ile ya da #{} içine yazarak bu anahtarları ve alt anahtarları kullanabiliriz.</a:t>
            </a:r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4" y="2209800"/>
            <a:ext cx="6018054" cy="2133600"/>
          </a:xfrm>
          <a:prstGeom prst="rect">
            <a:avLst/>
          </a:prstGeom>
        </p:spPr>
      </p:pic>
      <p:sp>
        <p:nvSpPr>
          <p:cNvPr id="7" name="Shape 267"/>
          <p:cNvSpPr/>
          <p:nvPr/>
        </p:nvSpPr>
        <p:spPr>
          <a:xfrm>
            <a:off x="195603" y="62831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07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sz="2000" dirty="0"/>
              <a:t>Eğer içinde HTML kodu içeren bir veri varsa başına ünlem gelerek </a:t>
            </a:r>
            <a:r>
              <a:rPr lang="tr-TR" sz="2000" b="1" dirty="0"/>
              <a:t>!</a:t>
            </a:r>
            <a:r>
              <a:rPr lang="tr-TR" sz="2000" dirty="0"/>
              <a:t>{</a:t>
            </a:r>
            <a:r>
              <a:rPr lang="tr-TR" sz="2000" dirty="0" err="1"/>
              <a:t>pageHeader.aciklama</a:t>
            </a:r>
            <a:r>
              <a:rPr lang="tr-TR" sz="2000" dirty="0"/>
              <a:t>} şeklinde yazılmalı</a:t>
            </a:r>
            <a:r>
              <a:rPr lang="tr-TR" sz="2000" dirty="0" smtClean="0"/>
              <a:t>.</a:t>
            </a:r>
          </a:p>
          <a:p>
            <a:r>
              <a:rPr lang="tr-TR" sz="2000" dirty="0" smtClean="0"/>
              <a:t>Listeleme koduna dikkatlice bakarsanız kendini tekrar eden etiketler var.</a:t>
            </a:r>
          </a:p>
          <a:p>
            <a:r>
              <a:rPr lang="tr-TR" sz="2000" dirty="0" smtClean="0"/>
              <a:t>Buradaki içerik bir diziye alınabilir ve dizi dolaşılarak veriler ekrana basılabilir.</a:t>
            </a:r>
          </a:p>
          <a:p>
            <a:r>
              <a:rPr lang="tr-TR" sz="2000" dirty="0" smtClean="0"/>
              <a:t>Mekanlar listelemesine(mekan-</a:t>
            </a:r>
            <a:r>
              <a:rPr lang="tr-TR" sz="2000" dirty="0" err="1" smtClean="0"/>
              <a:t>detay.pug</a:t>
            </a:r>
            <a:r>
              <a:rPr lang="tr-TR" sz="2000" dirty="0" smtClean="0"/>
              <a:t>) baktığımızda şu alanların tekrar ettiğini görüyoruz:</a:t>
            </a:r>
          </a:p>
          <a:p>
            <a:pPr lvl="1"/>
            <a:r>
              <a:rPr lang="tr-TR" sz="1800" dirty="0" smtClean="0"/>
              <a:t>Mekan adı, puan, mesafe, adres, imkanlar</a:t>
            </a:r>
          </a:p>
          <a:p>
            <a:r>
              <a:rPr lang="tr-TR" sz="2000" dirty="0" smtClean="0"/>
              <a:t>Aşağıdaki gibi bir veri yapısı oluşturabiliriz. Bu veri yapısını da bir JSON dizisi biçiminde (</a:t>
            </a:r>
            <a:r>
              <a:rPr lang="tr-TR" sz="2000" b="1" dirty="0" smtClean="0"/>
              <a:t>mekanlar:[]) </a:t>
            </a:r>
            <a:r>
              <a:rPr lang="tr-TR" sz="2000" dirty="0" smtClean="0"/>
              <a:t>temsil edebiliriz.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876800"/>
            <a:ext cx="6921137" cy="1362661"/>
          </a:xfrm>
          <a:prstGeom prst="rect">
            <a:avLst/>
          </a:prstGeom>
        </p:spPr>
      </p:pic>
      <p:sp>
        <p:nvSpPr>
          <p:cNvPr id="6" name="Shape 267"/>
          <p:cNvSpPr/>
          <p:nvPr/>
        </p:nvSpPr>
        <p:spPr>
          <a:xfrm>
            <a:off x="224178" y="68987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46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3935794" cy="5181600"/>
          </a:xfrm>
        </p:spPr>
      </p:pic>
      <p:sp>
        <p:nvSpPr>
          <p:cNvPr id="6" name="Shape 267"/>
          <p:cNvSpPr/>
          <p:nvPr/>
        </p:nvSpPr>
        <p:spPr>
          <a:xfrm>
            <a:off x="224178" y="68987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3104" y="2308101"/>
            <a:ext cx="4345658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sz="2200" dirty="0" err="1" smtClean="0"/>
              <a:t>Beyaz</a:t>
            </a:r>
            <a:r>
              <a:rPr lang="en-US" sz="2200" dirty="0" smtClean="0"/>
              <a:t> </a:t>
            </a:r>
            <a:r>
              <a:rPr lang="en-US" sz="2200" dirty="0" err="1" smtClean="0"/>
              <a:t>kare</a:t>
            </a:r>
            <a:r>
              <a:rPr lang="en-US" sz="2200" dirty="0" smtClean="0"/>
              <a:t> </a:t>
            </a:r>
            <a:r>
              <a:rPr lang="en-US" sz="2200" dirty="0" err="1" smtClean="0"/>
              <a:t>içindeki</a:t>
            </a:r>
            <a:r>
              <a:rPr lang="en-US" sz="2200" dirty="0" smtClean="0"/>
              <a:t> </a:t>
            </a:r>
            <a:r>
              <a:rPr lang="en-US" sz="2200" dirty="0" err="1" smtClean="0"/>
              <a:t>yapıya</a:t>
            </a:r>
            <a:r>
              <a:rPr lang="en-US" sz="2200" dirty="0" smtClean="0"/>
              <a:t> </a:t>
            </a:r>
            <a:r>
              <a:rPr lang="en-US" sz="2200" dirty="0" err="1" smtClean="0"/>
              <a:t>dikkat</a:t>
            </a:r>
            <a:r>
              <a:rPr lang="en-US" sz="2200" dirty="0" smtClean="0"/>
              <a:t> </a:t>
            </a:r>
            <a:r>
              <a:rPr lang="en-US" sz="2200" dirty="0" err="1" smtClean="0"/>
              <a:t>edin</a:t>
            </a:r>
            <a:r>
              <a:rPr lang="en-US" sz="2200" dirty="0" smtClean="0"/>
              <a:t>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200" dirty="0" err="1" smtClean="0"/>
              <a:t>Tekrarlı</a:t>
            </a:r>
            <a:r>
              <a:rPr lang="en-US" sz="2200" dirty="0" smtClean="0"/>
              <a:t> </a:t>
            </a:r>
            <a:r>
              <a:rPr lang="en-US" sz="2200" dirty="0" err="1" smtClean="0"/>
              <a:t>veriler</a:t>
            </a:r>
            <a:r>
              <a:rPr lang="en-US" sz="2200" dirty="0" smtClean="0"/>
              <a:t> </a:t>
            </a:r>
            <a:r>
              <a:rPr lang="en-US" sz="2200" dirty="0" err="1" smtClean="0"/>
              <a:t>var</a:t>
            </a:r>
            <a:r>
              <a:rPr lang="en-US" sz="2200" dirty="0" smtClean="0"/>
              <a:t>: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sz="2200" dirty="0" err="1" smtClean="0"/>
              <a:t>Mekan</a:t>
            </a:r>
            <a:r>
              <a:rPr lang="en-US" sz="2200" dirty="0" smtClean="0"/>
              <a:t> </a:t>
            </a:r>
            <a:r>
              <a:rPr lang="en-US" sz="2200" dirty="0" err="1" smtClean="0"/>
              <a:t>Adı</a:t>
            </a:r>
            <a:endParaRPr lang="en-US" sz="22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200" dirty="0" err="1" smtClean="0"/>
              <a:t>Puan</a:t>
            </a:r>
            <a:endParaRPr lang="en-US" sz="22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200" dirty="0" err="1" smtClean="0"/>
              <a:t>Mesafe</a:t>
            </a:r>
            <a:endParaRPr lang="en-US" sz="2200" dirty="0" smtClean="0"/>
          </a:p>
          <a:p>
            <a:pPr marL="800100" lvl="1" indent="-342900" algn="l">
              <a:buFont typeface="Arial" charset="0"/>
              <a:buChar char="•"/>
            </a:pPr>
            <a:r>
              <a:rPr lang="en-US" sz="2200" dirty="0" err="1" smtClean="0"/>
              <a:t>İmkanlar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81903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dirty="0" smtClean="0"/>
              <a:t>Yeni güncel “</a:t>
            </a:r>
            <a:r>
              <a:rPr lang="tr-TR" dirty="0" err="1" smtClean="0"/>
              <a:t>mekanlar.js</a:t>
            </a:r>
            <a:r>
              <a:rPr lang="tr-TR" dirty="0" smtClean="0"/>
              <a:t>” </a:t>
            </a:r>
            <a:r>
              <a:rPr lang="tr-TR" dirty="0" err="1" smtClean="0"/>
              <a:t>controller</a:t>
            </a:r>
            <a:r>
              <a:rPr lang="tr-TR" dirty="0" smtClean="0"/>
              <a:t> aşağıdaki gibi oldu.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4" y="1800466"/>
            <a:ext cx="5876042" cy="4739087"/>
          </a:xfrm>
          <a:prstGeom prst="rect">
            <a:avLst/>
          </a:prstGeom>
        </p:spPr>
      </p:pic>
      <p:sp>
        <p:nvSpPr>
          <p:cNvPr id="6" name="Shape 267"/>
          <p:cNvSpPr/>
          <p:nvPr/>
        </p:nvSpPr>
        <p:spPr>
          <a:xfrm>
            <a:off x="224178" y="679718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27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62000" y="202665"/>
            <a:ext cx="7239000" cy="954107"/>
          </a:xfrm>
        </p:spPr>
        <p:txBody>
          <a:bodyPr/>
          <a:lstStyle/>
          <a:p>
            <a:r>
              <a:rPr lang="en-US" sz="2800"/>
              <a:t>Verilerin</a:t>
            </a:r>
            <a:r>
              <a:rPr lang="en-US" sz="2800" dirty="0"/>
              <a:t> </a:t>
            </a:r>
            <a:r>
              <a:rPr lang="en-US" sz="2800" dirty="0" err="1"/>
              <a:t>Arayüzden</a:t>
            </a:r>
            <a:r>
              <a:rPr lang="en-US" sz="2800" dirty="0"/>
              <a:t> </a:t>
            </a:r>
            <a:r>
              <a:rPr lang="en-US" sz="2800" dirty="0" err="1"/>
              <a:t>Ayrıştırılması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9738" y="1357953"/>
            <a:ext cx="8988062" cy="5181600"/>
          </a:xfrm>
        </p:spPr>
        <p:txBody>
          <a:bodyPr/>
          <a:lstStyle/>
          <a:p>
            <a:r>
              <a:rPr lang="tr-TR" sz="2200" dirty="0" smtClean="0"/>
              <a:t>Yeni güncel “mekanlar-</a:t>
            </a:r>
            <a:r>
              <a:rPr lang="tr-TR" sz="2200" dirty="0" err="1" smtClean="0"/>
              <a:t>liste.jade</a:t>
            </a:r>
            <a:r>
              <a:rPr lang="tr-TR" sz="2200" dirty="0" smtClean="0"/>
              <a:t>” </a:t>
            </a:r>
            <a:r>
              <a:rPr lang="tr-TR" sz="2200" dirty="0" err="1" smtClean="0"/>
              <a:t>arayüzümüz</a:t>
            </a:r>
            <a:r>
              <a:rPr lang="tr-TR" sz="2200" dirty="0" smtClean="0"/>
              <a:t> aşağıdaki gibi oldu.</a:t>
            </a:r>
          </a:p>
          <a:p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42958"/>
            <a:ext cx="4993311" cy="4696595"/>
          </a:xfrm>
          <a:prstGeom prst="rect">
            <a:avLst/>
          </a:prstGeom>
        </p:spPr>
      </p:pic>
      <p:sp>
        <p:nvSpPr>
          <p:cNvPr id="6" name="Shape 267"/>
          <p:cNvSpPr/>
          <p:nvPr/>
        </p:nvSpPr>
        <p:spPr>
          <a:xfrm>
            <a:off x="224178" y="679718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8735" y="3276600"/>
            <a:ext cx="36046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sz="1600" b="1" dirty="0" smtClean="0"/>
              <a:t>each</a:t>
            </a:r>
            <a:r>
              <a:rPr lang="en-US" sz="1600" dirty="0" smtClean="0"/>
              <a:t> </a:t>
            </a:r>
            <a:r>
              <a:rPr lang="en-US" sz="1600" dirty="0" err="1" smtClean="0"/>
              <a:t>ifadesiyle</a:t>
            </a:r>
            <a:r>
              <a:rPr lang="en-US" sz="1600" dirty="0" smtClean="0"/>
              <a:t> </a:t>
            </a:r>
            <a:r>
              <a:rPr lang="en-US" sz="1600" dirty="0" err="1" smtClean="0"/>
              <a:t>dizileri</a:t>
            </a:r>
            <a:r>
              <a:rPr lang="en-US" sz="1600" dirty="0" smtClean="0"/>
              <a:t> </a:t>
            </a:r>
            <a:r>
              <a:rPr lang="en-US" sz="1600" dirty="0" err="1" smtClean="0"/>
              <a:t>dolaştık</a:t>
            </a:r>
            <a:r>
              <a:rPr lang="en-US" sz="1600" dirty="0" smtClean="0"/>
              <a:t>.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600" b="1" dirty="0" smtClean="0"/>
              <a:t>-</a:t>
            </a:r>
            <a:r>
              <a:rPr lang="en-US" sz="1600" dirty="0" smtClean="0"/>
              <a:t> </a:t>
            </a:r>
            <a:r>
              <a:rPr lang="en-US" sz="1600" dirty="0" err="1" smtClean="0"/>
              <a:t>işareti</a:t>
            </a:r>
            <a:r>
              <a:rPr lang="en-US" sz="1600" dirty="0" smtClean="0"/>
              <a:t> </a:t>
            </a:r>
            <a:r>
              <a:rPr lang="en-US" sz="1600" dirty="0" err="1" smtClean="0"/>
              <a:t>ile</a:t>
            </a:r>
            <a:r>
              <a:rPr lang="en-US" sz="1600" dirty="0" smtClean="0"/>
              <a:t> 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 </a:t>
            </a:r>
            <a:r>
              <a:rPr lang="en-US" sz="1600" dirty="0" err="1" smtClean="0"/>
              <a:t>kodu</a:t>
            </a:r>
            <a:r>
              <a:rPr lang="en-US" sz="1600" dirty="0" smtClean="0"/>
              <a:t> </a:t>
            </a:r>
            <a:r>
              <a:rPr lang="en-US" sz="1600" dirty="0" err="1" smtClean="0"/>
              <a:t>yazdık</a:t>
            </a:r>
            <a:r>
              <a:rPr lang="en-US" sz="1600" dirty="0" smtClean="0"/>
              <a:t>.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sz="1600" b="1" dirty="0"/>
              <a:t>f</a:t>
            </a:r>
            <a:r>
              <a:rPr lang="en-US" sz="1600" b="1" dirty="0" smtClean="0"/>
              <a:t>or</a:t>
            </a:r>
            <a:r>
              <a:rPr lang="en-US" sz="1600" dirty="0" smtClean="0"/>
              <a:t> </a:t>
            </a:r>
            <a:r>
              <a:rPr lang="en-US" sz="1600" dirty="0" err="1" smtClean="0"/>
              <a:t>döngüsü</a:t>
            </a:r>
            <a:r>
              <a:rPr lang="en-US" sz="1600" dirty="0" smtClean="0"/>
              <a:t> </a:t>
            </a:r>
            <a:r>
              <a:rPr lang="en-US" sz="1600" dirty="0" err="1" smtClean="0"/>
              <a:t>ile</a:t>
            </a:r>
            <a:r>
              <a:rPr lang="en-US" sz="1600" dirty="0" smtClean="0"/>
              <a:t> </a:t>
            </a:r>
            <a:r>
              <a:rPr lang="en-US" sz="1600" dirty="0" err="1" smtClean="0"/>
              <a:t>yıldız</a:t>
            </a:r>
            <a:r>
              <a:rPr lang="en-US" sz="1600" dirty="0" smtClean="0"/>
              <a:t> </a:t>
            </a:r>
            <a:r>
              <a:rPr lang="en-US" sz="1600" dirty="0" err="1" smtClean="0"/>
              <a:t>oluşturduk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385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16276</TotalTime>
  <Words>811</Words>
  <Application>Microsoft Macintosh PowerPoint</Application>
  <PresentationFormat>On-screen Show (4:3)</PresentationFormat>
  <Paragraphs>138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Brush Script MT</vt:lpstr>
      <vt:lpstr>ＭＳ Ｐゴシック</vt:lpstr>
      <vt:lpstr>Tahoma</vt:lpstr>
      <vt:lpstr>Times</vt:lpstr>
      <vt:lpstr>Arial</vt:lpstr>
      <vt:lpstr>Blank Presentation</vt:lpstr>
      <vt:lpstr>PowerPoint Presentation</vt:lpstr>
      <vt:lpstr>PowerPoint Presentation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Verilerin Arayüzden Ayrıştırılması</vt:lpstr>
      <vt:lpstr>Uygulama Dosyaları Ve Önemli Linkler</vt:lpstr>
    </vt:vector>
  </TitlesOfParts>
  <Company>TEES Communications Division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Microsoft Office User</cp:lastModifiedBy>
  <cp:revision>2304</cp:revision>
  <cp:lastPrinted>1999-07-13T10:45:18Z</cp:lastPrinted>
  <dcterms:created xsi:type="dcterms:W3CDTF">1999-06-28T14:13:43Z</dcterms:created>
  <dcterms:modified xsi:type="dcterms:W3CDTF">2017-10-18T15:57:49Z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